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38"/>
  </p:notesMasterIdLst>
  <p:handoutMasterIdLst>
    <p:handoutMasterId r:id="rId39"/>
  </p:handoutMasterIdLst>
  <p:sldIdLst>
    <p:sldId id="257" r:id="rId4"/>
    <p:sldId id="271" r:id="rId5"/>
    <p:sldId id="272" r:id="rId6"/>
    <p:sldId id="258" r:id="rId7"/>
    <p:sldId id="260" r:id="rId8"/>
    <p:sldId id="261" r:id="rId9"/>
    <p:sldId id="262" r:id="rId10"/>
    <p:sldId id="278" r:id="rId11"/>
    <p:sldId id="269" r:id="rId12"/>
    <p:sldId id="273" r:id="rId13"/>
    <p:sldId id="279" r:id="rId14"/>
    <p:sldId id="268" r:id="rId15"/>
    <p:sldId id="267" r:id="rId16"/>
    <p:sldId id="276" r:id="rId17"/>
    <p:sldId id="274" r:id="rId18"/>
    <p:sldId id="275" r:id="rId19"/>
    <p:sldId id="263" r:id="rId20"/>
    <p:sldId id="280" r:id="rId21"/>
    <p:sldId id="277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83" r:id="rId34"/>
    <p:sldId id="281" r:id="rId35"/>
    <p:sldId id="294" r:id="rId36"/>
    <p:sldId id="282" r:id="rId3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0" y="5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1/31/2019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1/31/2019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offduty.co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 pages 2-3 from</a:t>
            </a:r>
            <a:r>
              <a:rPr lang="en-US" baseline="0" dirty="0" smtClean="0"/>
              <a:t> the SB attachment. </a:t>
            </a:r>
            <a:r>
              <a:rPr lang="en-US" dirty="0" smtClean="0"/>
              <a:t>Project</a:t>
            </a:r>
            <a:r>
              <a:rPr lang="en-US" baseline="0" dirty="0" smtClean="0"/>
              <a:t> the essay(attached word document) on the whiteboard. Start as a class identifying the elements in the first and/or second paragraph. Have students complete the remaining parts. You might want to list those parts. Have students answer the guided question for homework.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30DBF-4623-024C-8862-46B4E3DC53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30DBF-4623-024C-8862-46B4E3DC5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8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30DBF-4623-024C-8862-46B4E3DC5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7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Feel free to add your own</a:t>
            </a:r>
            <a:r>
              <a:rPr lang="en-US" baseline="0" dirty="0" smtClean="0"/>
              <a:t> that you know your kids might be divided about!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Have you seen this conversation? Here are some topics to consider avoiding: http://</a:t>
            </a:r>
            <a:r>
              <a:rPr lang="en-US" baseline="0" dirty="0" err="1" smtClean="0"/>
              <a:t>www.longviewoneducation.org</a:t>
            </a:r>
            <a:r>
              <a:rPr lang="en-US" baseline="0" dirty="0" smtClean="0"/>
              <a:t>/humanity-students-</a:t>
            </a:r>
            <a:r>
              <a:rPr lang="en-US" baseline="0" dirty="0" err="1" smtClean="0"/>
              <a:t>isnt</a:t>
            </a:r>
            <a:r>
              <a:rPr lang="en-US" baseline="0" dirty="0" smtClean="0"/>
              <a:t>-debate/ </a:t>
            </a:r>
          </a:p>
          <a:p>
            <a:endParaRPr lang="en-US" baseline="0" dirty="0" smtClean="0"/>
          </a:p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30DBF-4623-024C-8862-46B4E3DC5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0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explanation—I recommend being physical and visual. I’ve even</a:t>
            </a:r>
            <a:r>
              <a:rPr lang="en-US" baseline="0" dirty="0" smtClean="0"/>
              <a:t> demonstrated this with a backpack for maximum visual. </a:t>
            </a:r>
          </a:p>
          <a:p>
            <a:endParaRPr lang="en-US" baseline="0" dirty="0" smtClean="0"/>
          </a:p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30DBF-4623-024C-8862-46B4E3DC5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6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explanation—I recommend being physical and visual. I’ve even</a:t>
            </a:r>
            <a:r>
              <a:rPr lang="en-US" baseline="0" dirty="0" smtClean="0"/>
              <a:t> demonstrated this with a backpack for maximum visual. </a:t>
            </a:r>
          </a:p>
          <a:p>
            <a:endParaRPr lang="en-US" baseline="0" dirty="0" smtClean="0"/>
          </a:p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30DBF-4623-024C-8862-46B4E3DC5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61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explanation—I recommend being physical and visual. I’ve even</a:t>
            </a:r>
            <a:r>
              <a:rPr lang="en-US" baseline="0" dirty="0" smtClean="0"/>
              <a:t> demonstrated this with a backpack for maximum visual. </a:t>
            </a:r>
          </a:p>
          <a:p>
            <a:endParaRPr lang="en-US" baseline="0" dirty="0" smtClean="0"/>
          </a:p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30DBF-4623-024C-8862-46B4E3DC5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4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/>
              <a:t>Copyright © 2018 Jeanne </a:t>
            </a:r>
            <a:r>
              <a:rPr lang="en-US" sz="1200" i="1" dirty="0" err="1" smtClean="0"/>
              <a:t>Wolz</a:t>
            </a:r>
            <a:r>
              <a:rPr lang="en-US" sz="1200" i="1" dirty="0" smtClean="0"/>
              <a:t>, </a:t>
            </a:r>
            <a:r>
              <a:rPr lang="en-US" sz="1200" i="1" dirty="0" smtClean="0">
                <a:hlinkClick r:id="rId3"/>
              </a:rPr>
              <a:t>www.teacheroffduty.com</a:t>
            </a:r>
            <a:r>
              <a:rPr lang="en-US" sz="1200" i="1" dirty="0" smtClean="0"/>
              <a:t>.  For classroom use only by a single teacher. Please purchase one licensure per teacher using this product. All rights reserved.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30DBF-4623-024C-8862-46B4E3DC5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76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47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63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9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5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2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5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2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4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81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9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3" y="2222287"/>
            <a:ext cx="10554575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3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9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3"/>
            <a:ext cx="10561419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3" y="2222289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7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9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40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7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7" y="2751140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9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2" y="446089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2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446090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2" y="2260740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9" y="727524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9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1" y="6041364"/>
            <a:ext cx="976879" cy="365125"/>
          </a:xfrm>
        </p:spPr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4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90"/>
            <a:ext cx="1062155" cy="490599"/>
          </a:xfrm>
        </p:spPr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9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1" y="4443682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4" y="1081458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95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5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90" y="2435959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1" y="2286002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2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2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2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786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1/31/2019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C2D1D1-652A-454F-BCF1-506081EAB1A8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38A4D47-3E80-4049-868D-698048969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10571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3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5" y="6041364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5" y="6041364"/>
            <a:ext cx="134370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F2302E4-65AF-BF41-B44E-321945B471E7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2" y="5915890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C114D38-F28D-CE4D-94DB-85AE0302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01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oTJu2iOf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ARGUMENTATIVE</a:t>
            </a:r>
            <a:br>
              <a:rPr lang="en-US" dirty="0" smtClean="0"/>
            </a:br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I know the components of argumentative writing?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Rewrite the clause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 1031, the Japanese began to recycle and then </a:t>
            </a:r>
            <a:r>
              <a:rPr lang="en-US" sz="3600" dirty="0" err="1" smtClean="0"/>
              <a:t>repulped</a:t>
            </a:r>
            <a:r>
              <a:rPr lang="en-US" sz="3600" dirty="0" smtClean="0"/>
              <a:t> their paper.</a:t>
            </a:r>
          </a:p>
          <a:p>
            <a:r>
              <a:rPr lang="en-US" sz="3600" dirty="0" smtClean="0"/>
              <a:t>Today</a:t>
            </a:r>
            <a:r>
              <a:rPr lang="en-US" sz="3600" dirty="0"/>
              <a:t>, neighborhoods are filled with dark green cans for trash and bright blue cans in order for people to be able to recycle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47" y="83419"/>
            <a:ext cx="10058402" cy="725103"/>
          </a:xfrm>
        </p:spPr>
        <p:txBody>
          <a:bodyPr/>
          <a:lstStyle/>
          <a:p>
            <a:r>
              <a:rPr lang="en-US" dirty="0" smtClean="0"/>
              <a:t>Punctuation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006" y="1145406"/>
            <a:ext cx="11608068" cy="4836294"/>
          </a:xfrm>
        </p:spPr>
        <p:txBody>
          <a:bodyPr>
            <a:normAutofit/>
          </a:bodyPr>
          <a:lstStyle/>
          <a:p>
            <a:r>
              <a:rPr lang="en-US" b="1" dirty="0" smtClean="0"/>
              <a:t>Use </a:t>
            </a:r>
            <a:r>
              <a:rPr lang="en-US" b="1" dirty="0"/>
              <a:t>a comma to separate items in a series</a:t>
            </a:r>
            <a:r>
              <a:rPr lang="en-US" dirty="0"/>
              <a:t>. For logic and consistency, it is helpful to include a final comma (called a serial, or Oxford, comma) before the conjunction; however, it is usually not incorrect to omit 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 :</a:t>
            </a:r>
            <a:r>
              <a:rPr lang="en-US" dirty="0"/>
              <a:t>Andrew A. Rooney also says, “Prosperity in the United States is based on using things up as fast as we can, throwing away what’s left, and buying new ones.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Use a semicolon to join items in a series when the items themselves include commas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Ex: My </a:t>
            </a:r>
            <a:r>
              <a:rPr lang="en-US" dirty="0"/>
              <a:t>parents </a:t>
            </a:r>
            <a:r>
              <a:rPr lang="en-US" dirty="0" smtClean="0"/>
              <a:t>had their </a:t>
            </a:r>
            <a:r>
              <a:rPr lang="en-US" dirty="0"/>
              <a:t>first meeting on April 3, 1992; their first conversation on April 27, </a:t>
            </a:r>
            <a:r>
              <a:rPr lang="en-US" dirty="0" smtClean="0"/>
              <a:t>1992;and their </a:t>
            </a:r>
            <a:r>
              <a:rPr lang="en-US" dirty="0"/>
              <a:t>first date on April 30, 1992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4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structure – Write Wednesday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8212" y="1880937"/>
            <a:ext cx="10058400" cy="42291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Read the sample student response and make corrections to create parallel structure. Add the necessary punctuation to the paragraph.</a:t>
            </a:r>
          </a:p>
          <a:p>
            <a:pPr marL="0" indent="0">
              <a:buNone/>
            </a:pPr>
            <a:r>
              <a:rPr lang="en-US" dirty="0" smtClean="0"/>
              <a:t>[1</a:t>
            </a:r>
            <a:r>
              <a:rPr lang="en-US" dirty="0"/>
              <a:t>] Sometimes it’s hard to think about the results of recycling or not to recycle because we only see the immediate effects of our choices. [2] However, this should be a reason to care about recycling. [3] We are preparing the world where our grandkids will live and hope that it will be better. [4] My mom won’t let me keep food in my room because she knows that it will cause a bug infestation. [5] It’s the same with recycling. [6] Since we know what will happen if we don’t start taking care of our trash, we should do all we can to stop our own “infestation.”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warm 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7200"/>
            <a:ext cx="112674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 AND WRITE </a:t>
            </a:r>
            <a:r>
              <a:rPr lang="en-US" sz="2800" dirty="0" smtClean="0"/>
              <a:t>the </a:t>
            </a:r>
            <a:r>
              <a:rPr lang="en-US" sz="2800" dirty="0"/>
              <a:t>example of a claim below. Mark the </a:t>
            </a:r>
            <a:r>
              <a:rPr lang="en-US" sz="2800" b="1" dirty="0"/>
              <a:t>claim</a:t>
            </a:r>
            <a:r>
              <a:rPr lang="en-US" sz="2800" dirty="0"/>
              <a:t> by </a:t>
            </a:r>
            <a:r>
              <a:rPr lang="en-US" sz="2800" b="1" dirty="0"/>
              <a:t>underlining its subject </a:t>
            </a:r>
            <a:r>
              <a:rPr lang="en-US" sz="2800" dirty="0"/>
              <a:t>(usually nouns) and </a:t>
            </a:r>
            <a:r>
              <a:rPr lang="en-US" sz="2800" b="1" dirty="0"/>
              <a:t>circling its opinion </a:t>
            </a:r>
            <a:r>
              <a:rPr lang="en-US" sz="2800" dirty="0"/>
              <a:t>(words with strong connotations) and by </a:t>
            </a:r>
            <a:r>
              <a:rPr lang="en-US" sz="2800" b="1" dirty="0" smtClean="0"/>
              <a:t>number </a:t>
            </a:r>
            <a:r>
              <a:rPr lang="en-US" sz="2800" b="1" dirty="0"/>
              <a:t>the reasons </a:t>
            </a:r>
            <a:r>
              <a:rPr lang="en-US" sz="2800" dirty="0"/>
              <a:t>to be developed</a:t>
            </a:r>
            <a:r>
              <a:rPr lang="en-US" sz="2800" dirty="0" smtClean="0"/>
              <a:t>.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Claim</a:t>
            </a:r>
            <a:r>
              <a:rPr lang="en-US" sz="2800" b="1" dirty="0"/>
              <a:t>:</a:t>
            </a:r>
            <a:r>
              <a:rPr lang="en-US" sz="2800" dirty="0"/>
              <a:t> There are numerous downsides to year-round schooling; it has no positive effects on education, it adds to the cost, and it disturbs the long-awaited summer vacation.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 writer’s use of counterclaims and rhetorical appeals and analyze their effectiveness.</a:t>
            </a:r>
          </a:p>
          <a:p>
            <a:r>
              <a:rPr lang="en-US" dirty="0"/>
              <a:t>Compare and contrast a written speech to a film or audio version.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PERIOD – RHETHORIC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752600"/>
            <a:ext cx="11470640" cy="4229100"/>
          </a:xfrm>
        </p:spPr>
        <p:txBody>
          <a:bodyPr/>
          <a:lstStyle/>
          <a:p>
            <a:r>
              <a:rPr lang="en-US" b="1" dirty="0"/>
              <a:t>is the art of using words to persuade in writing or speaking</a:t>
            </a:r>
            <a:r>
              <a:rPr lang="en-US" dirty="0"/>
              <a:t>. Writers find interesting ways to use just the right words that appeal to their audience in order to convince them.</a:t>
            </a:r>
          </a:p>
          <a:p>
            <a:r>
              <a:rPr lang="en-US" b="1" dirty="0"/>
              <a:t>Rhetorical appeals can strengthen an argument by appealing to logic (</a:t>
            </a:r>
            <a:r>
              <a:rPr lang="en-US" b="1" i="1" dirty="0"/>
              <a:t>logos</a:t>
            </a:r>
            <a:r>
              <a:rPr lang="en-US" b="1" dirty="0"/>
              <a:t>), emotions (</a:t>
            </a:r>
            <a:r>
              <a:rPr lang="en-US" b="1" i="1" dirty="0"/>
              <a:t>pathos</a:t>
            </a:r>
            <a:r>
              <a:rPr lang="en-US" b="1" dirty="0"/>
              <a:t>), or a sense of right and wrong (</a:t>
            </a:r>
            <a:r>
              <a:rPr lang="en-US" b="1" i="1" dirty="0"/>
              <a:t>ethos</a:t>
            </a:r>
            <a:r>
              <a:rPr lang="en-US" b="1" dirty="0" smtClean="0"/>
              <a:t>).</a:t>
            </a:r>
          </a:p>
          <a:p>
            <a:r>
              <a:rPr lang="en-US" b="1" dirty="0" smtClean="0"/>
              <a:t>Logos is one of the most important appeals in an effective argument </a:t>
            </a:r>
            <a:r>
              <a:rPr lang="en-US" dirty="0" smtClean="0"/>
              <a:t>because </a:t>
            </a:r>
            <a:r>
              <a:rPr lang="en-US" dirty="0"/>
              <a:t>of its use of facts and logic to build relevant and valid reasoning.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THE GREAT DEBATERS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0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35" y="160421"/>
            <a:ext cx="10058402" cy="619225"/>
          </a:xfrm>
        </p:spPr>
        <p:txBody>
          <a:bodyPr/>
          <a:lstStyle/>
          <a:p>
            <a:r>
              <a:rPr lang="en-US" dirty="0" smtClean="0"/>
              <a:t>WORK PERIOD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1126156"/>
            <a:ext cx="11867949" cy="4855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Just the Right Rhetoric: Logical Appeals</a:t>
            </a:r>
            <a:endParaRPr lang="en-US" dirty="0" smtClean="0"/>
          </a:p>
          <a:p>
            <a:r>
              <a:rPr lang="en-US" dirty="0" smtClean="0"/>
              <a:t>In your Springboard textbook turn to Activity 2.13</a:t>
            </a:r>
          </a:p>
          <a:p>
            <a:r>
              <a:rPr lang="en-US" dirty="0" smtClean="0"/>
              <a:t>Read/listen to each speech written and given by women</a:t>
            </a:r>
          </a:p>
          <a:p>
            <a:r>
              <a:rPr lang="en-US" dirty="0"/>
              <a:t>Identify a writer’s use of counterclaims and rhetorical appeals and analyze their effectiveness.</a:t>
            </a:r>
          </a:p>
          <a:p>
            <a:r>
              <a:rPr lang="en-US" dirty="0"/>
              <a:t>Compare and contrast a written speech to a film or audio version.</a:t>
            </a:r>
          </a:p>
          <a:p>
            <a:r>
              <a:rPr lang="en-US" dirty="0"/>
              <a:t>As you read the speeches, mark the text with “L” for </a:t>
            </a:r>
            <a:r>
              <a:rPr lang="en-US" i="1" dirty="0"/>
              <a:t>logos</a:t>
            </a:r>
            <a:r>
              <a:rPr lang="en-US" dirty="0"/>
              <a:t> when you notice a statistic, fact, or example.</a:t>
            </a:r>
          </a:p>
          <a:p>
            <a:r>
              <a:rPr lang="en-US" dirty="0"/>
              <a:t>Circle unknown words and phrases. Try to determine the meaning of the words by using context clues, word parts, or a dictionary.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Assessment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 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6935" y="1966308"/>
            <a:ext cx="2412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Friday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35" y="160421"/>
            <a:ext cx="10058402" cy="619225"/>
          </a:xfrm>
        </p:spPr>
        <p:txBody>
          <a:bodyPr/>
          <a:lstStyle/>
          <a:p>
            <a:r>
              <a:rPr lang="en-US" dirty="0" smtClean="0"/>
              <a:t>WORK PERIOD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1126156"/>
            <a:ext cx="11867949" cy="51638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Just the Right Rhetoric: Logical Appeals</a:t>
            </a:r>
            <a:endParaRPr lang="en-US" dirty="0" smtClean="0"/>
          </a:p>
          <a:p>
            <a:r>
              <a:rPr lang="en-US" dirty="0" smtClean="0"/>
              <a:t>In your Springboard textbook turn to Activity 2.13</a:t>
            </a:r>
          </a:p>
          <a:p>
            <a:r>
              <a:rPr lang="en-US" b="1" dirty="0" smtClean="0"/>
              <a:t>Read/listen</a:t>
            </a:r>
            <a:r>
              <a:rPr lang="en-US" dirty="0" smtClean="0"/>
              <a:t> to each speech written and given by both women</a:t>
            </a:r>
          </a:p>
          <a:p>
            <a:r>
              <a:rPr lang="en-US" b="1" dirty="0"/>
              <a:t>Identify</a:t>
            </a:r>
            <a:r>
              <a:rPr lang="en-US" dirty="0"/>
              <a:t> a writer’s use of counterclaims and rhetorical appeals and </a:t>
            </a:r>
            <a:r>
              <a:rPr lang="en-US" b="1" dirty="0"/>
              <a:t>analyze </a:t>
            </a:r>
            <a:r>
              <a:rPr lang="en-US" dirty="0"/>
              <a:t>their effectiveness</a:t>
            </a:r>
            <a:r>
              <a:rPr lang="en-US" dirty="0" smtClean="0"/>
              <a:t>.</a:t>
            </a:r>
          </a:p>
          <a:p>
            <a:r>
              <a:rPr lang="en-US" dirty="0"/>
              <a:t>In the margins of the book </a:t>
            </a:r>
            <a:r>
              <a:rPr lang="en-US" b="1" dirty="0" smtClean="0"/>
              <a:t>make </a:t>
            </a:r>
            <a:r>
              <a:rPr lang="en-US" b="1" dirty="0"/>
              <a:t>a note </a:t>
            </a:r>
            <a:r>
              <a:rPr lang="en-US" dirty="0"/>
              <a:t>of which rhetorical devices (logos, ethos, and/or pathos) are used and where they are in the </a:t>
            </a:r>
            <a:r>
              <a:rPr lang="en-US" dirty="0" smtClean="0"/>
              <a:t>speeches. </a:t>
            </a:r>
            <a:r>
              <a:rPr lang="en-US" dirty="0"/>
              <a:t>You need to </a:t>
            </a:r>
            <a:r>
              <a:rPr lang="en-US" b="1" dirty="0"/>
              <a:t>identify </a:t>
            </a:r>
            <a:r>
              <a:rPr lang="en-US" dirty="0"/>
              <a:t>at least 5 examples of these rhetorical devices. You must have at least one example of each: logos, ethos, and pathos.</a:t>
            </a:r>
            <a:endParaRPr lang="en-US" dirty="0" smtClean="0"/>
          </a:p>
          <a:p>
            <a:r>
              <a:rPr lang="en-US" b="1" dirty="0" smtClean="0"/>
              <a:t>Circle</a:t>
            </a:r>
            <a:r>
              <a:rPr lang="en-US" dirty="0" smtClean="0"/>
              <a:t> </a:t>
            </a:r>
            <a:r>
              <a:rPr lang="en-US" dirty="0"/>
              <a:t>unknown words and phrases. Try to </a:t>
            </a:r>
            <a:r>
              <a:rPr lang="en-US" b="1" dirty="0"/>
              <a:t>determine</a:t>
            </a:r>
            <a:r>
              <a:rPr lang="en-US" dirty="0"/>
              <a:t> the meaning of the words by using context clues, word parts, or a dictionary.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35" y="160421"/>
            <a:ext cx="10058402" cy="619225"/>
          </a:xfrm>
        </p:spPr>
        <p:txBody>
          <a:bodyPr/>
          <a:lstStyle/>
          <a:p>
            <a:r>
              <a:rPr lang="en-US" dirty="0" smtClean="0"/>
              <a:t>WORK PERIOD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1" y="1126156"/>
            <a:ext cx="11867949" cy="516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Just the Right Rhetoric: Logical Appeals</a:t>
            </a:r>
            <a:endParaRPr lang="en-US" dirty="0" smtClean="0"/>
          </a:p>
          <a:p>
            <a:r>
              <a:rPr lang="en-US" dirty="0" smtClean="0"/>
              <a:t>In your Springboard textbook turn to Activity 2.13</a:t>
            </a:r>
          </a:p>
          <a:p>
            <a:r>
              <a:rPr lang="en-US" dirty="0" smtClean="0"/>
              <a:t>Read/listen to each speech written and given by both women</a:t>
            </a:r>
          </a:p>
          <a:p>
            <a:r>
              <a:rPr lang="en-US" dirty="0"/>
              <a:t>Identify a writer’s use of counterclaims and rhetorical appeals and analyze their effectiveness</a:t>
            </a:r>
            <a:r>
              <a:rPr lang="en-US" dirty="0" smtClean="0"/>
              <a:t>.</a:t>
            </a:r>
          </a:p>
          <a:p>
            <a:r>
              <a:rPr lang="en-US" smtClean="0"/>
              <a:t>As </a:t>
            </a:r>
            <a:r>
              <a:rPr lang="en-US" dirty="0"/>
              <a:t>you read the speeches, mark the text with “L” for </a:t>
            </a:r>
            <a:r>
              <a:rPr lang="en-US" i="1" dirty="0"/>
              <a:t>logos</a:t>
            </a:r>
            <a:r>
              <a:rPr lang="en-US" dirty="0"/>
              <a:t> when you notice a statistic, fact, or example.</a:t>
            </a:r>
          </a:p>
          <a:p>
            <a:r>
              <a:rPr lang="en-US" dirty="0"/>
              <a:t>Circle unknown words and phrases. Try to determine the meaning of the words by using context clues, word parts, or a dictionary.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0"/>
            <a:ext cx="1098137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Is your writing </a:t>
            </a:r>
            <a:r>
              <a:rPr lang="en-US" sz="4900" b="1" dirty="0" smtClean="0"/>
              <a:t>PARALLEL</a:t>
            </a:r>
            <a:r>
              <a:rPr lang="en-US" sz="4900" dirty="0" smtClean="0"/>
              <a:t>?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219200"/>
            <a:ext cx="11531600" cy="4978400"/>
          </a:xfrm>
        </p:spPr>
        <p:txBody>
          <a:bodyPr>
            <a:normAutofit/>
          </a:bodyPr>
          <a:lstStyle/>
          <a:p>
            <a:r>
              <a:rPr lang="en-US" dirty="0"/>
              <a:t>Sometimes lists contain a series of words or phrases. In these cases, the words or phrases should have a similar form. </a:t>
            </a:r>
            <a:r>
              <a:rPr lang="en-US" b="1" dirty="0"/>
              <a:t>In other words, they should be parallel.</a:t>
            </a:r>
            <a:r>
              <a:rPr lang="en-US" dirty="0"/>
              <a:t> Look at the following </a:t>
            </a:r>
            <a:r>
              <a:rPr lang="en-US" dirty="0" smtClean="0"/>
              <a:t>examples:</a:t>
            </a:r>
            <a:endParaRPr lang="en-US" dirty="0"/>
          </a:p>
          <a:p>
            <a:r>
              <a:rPr lang="en-US" b="1" dirty="0"/>
              <a:t>Not Parallel:</a:t>
            </a:r>
            <a:r>
              <a:rPr lang="en-US" dirty="0"/>
              <a:t> My mom likes to recycle, reusing, and refurbishes old things.</a:t>
            </a:r>
          </a:p>
          <a:p>
            <a:r>
              <a:rPr lang="en-US" b="1" dirty="0"/>
              <a:t>Parallel:</a:t>
            </a:r>
            <a:r>
              <a:rPr lang="en-US" dirty="0"/>
              <a:t> My mom likes recycling, reusing, and refurbishing things around our house.</a:t>
            </a:r>
          </a:p>
          <a:p>
            <a:r>
              <a:rPr lang="en-US" dirty="0"/>
              <a:t>Notice how the form of the word was the same in the correct sentence. The consistent use of the </a:t>
            </a:r>
            <a:r>
              <a:rPr lang="en-US" i="1" dirty="0"/>
              <a:t>-</a:t>
            </a:r>
            <a:r>
              <a:rPr lang="en-US" i="1" dirty="0" err="1"/>
              <a:t>ing</a:t>
            </a:r>
            <a:r>
              <a:rPr lang="en-US" dirty="0"/>
              <a:t> ending clarifies the meaning and draws attention to the action.</a:t>
            </a:r>
          </a:p>
        </p:txBody>
      </p:sp>
      <p:sp>
        <p:nvSpPr>
          <p:cNvPr id="4" name="Rectangle 3"/>
          <p:cNvSpPr/>
          <p:nvPr/>
        </p:nvSpPr>
        <p:spPr>
          <a:xfrm rot="1604345">
            <a:off x="8817153" y="484016"/>
            <a:ext cx="3643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Warm-up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0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lvl="0"/>
            <a:r>
              <a:rPr lang="en-US" sz="4000" dirty="0"/>
              <a:t>In what ways do the characters remind you of yourself, a family member, or a friend?  Explain.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Quick-write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What’s the difference between a </a:t>
            </a:r>
            <a:r>
              <a:rPr lang="en-US" sz="4400" b="1" u="sng" dirty="0"/>
              <a:t>opinion</a:t>
            </a:r>
            <a:r>
              <a:rPr lang="en-US" sz="4400" i="1" dirty="0"/>
              <a:t> </a:t>
            </a:r>
            <a:r>
              <a:rPr lang="en-US" sz="4400" dirty="0"/>
              <a:t>and an </a:t>
            </a:r>
            <a:r>
              <a:rPr lang="en-US" sz="4400" b="1" i="1" u="sng" dirty="0"/>
              <a:t>claim</a:t>
            </a:r>
            <a:r>
              <a:rPr lang="en-US" sz="4400" dirty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0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035" y="583163"/>
            <a:ext cx="7928999" cy="970450"/>
          </a:xfrm>
        </p:spPr>
        <p:txBody>
          <a:bodyPr/>
          <a:lstStyle/>
          <a:p>
            <a:r>
              <a:rPr lang="en-US" dirty="0" smtClean="0"/>
              <a:t>Quick-write: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How do you think making a good argument is like riding a rollercoaster?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9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 Chairs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35" y="2222288"/>
            <a:ext cx="7915931" cy="4286463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2800" dirty="0"/>
              <a:t>Two sides of the room: disagree to the left, agree to the right</a:t>
            </a:r>
          </a:p>
          <a:p>
            <a:pPr lvl="1">
              <a:buFont typeface="+mj-lt"/>
              <a:buAutoNum type="arabicPeriod"/>
            </a:pPr>
            <a:r>
              <a:rPr lang="en-US" sz="2600" dirty="0"/>
              <a:t>Not sure? Middle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One person speaks at a time</a:t>
            </a:r>
          </a:p>
          <a:p>
            <a:pPr>
              <a:buFont typeface="+mj-lt"/>
              <a:buAutoNum type="arabicPeriod"/>
            </a:pPr>
            <a:r>
              <a:rPr lang="en-US" sz="2800" dirty="0"/>
              <a:t>If you change your mind, you walk to the other side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*As you debate, I’ll be keeping track of awesome argumentative moves. We’ll chat about them as we go.</a:t>
            </a:r>
          </a:p>
        </p:txBody>
      </p:sp>
    </p:spTree>
    <p:extLst>
      <p:ext uri="{BB962C8B-B14F-4D97-AF65-F5344CB8AC3E}">
        <p14:creationId xmlns:p14="http://schemas.microsoft.com/office/powerpoint/2010/main" val="11135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Vote on a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School should have no homework.</a:t>
            </a:r>
          </a:p>
          <a:p>
            <a:r>
              <a:rPr lang="en-US" sz="2800" dirty="0"/>
              <a:t>IPhones are good for kids.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9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93375" y="555624"/>
          <a:ext cx="8334376" cy="605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65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Making</a:t>
                      </a:r>
                      <a:r>
                        <a:rPr lang="en-US" sz="2800" baseline="0" dirty="0" smtClean="0"/>
                        <a:t> a</a:t>
                      </a:r>
                      <a:r>
                        <a:rPr lang="en-US" sz="2800" dirty="0" smtClean="0"/>
                        <a:t> Coherent</a:t>
                      </a:r>
                      <a:r>
                        <a:rPr lang="en-US" sz="2800" baseline="0" dirty="0" smtClean="0"/>
                        <a:t> Argument is like…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…Taking your Reader on a Rollercoaster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Claim/reason: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Stating your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Sitting</a:t>
                      </a:r>
                      <a:r>
                        <a:rPr lang="en-US" sz="2800" b="0" dirty="0" smtClean="0"/>
                        <a:t> them</a:t>
                      </a:r>
                      <a:r>
                        <a:rPr lang="en-US" sz="2800" dirty="0" smtClean="0"/>
                        <a:t> in the rollercoaster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75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Evidence: </a:t>
                      </a:r>
                    </a:p>
                    <a:p>
                      <a:r>
                        <a:rPr lang="en-US" sz="2800" dirty="0" smtClean="0"/>
                        <a:t>Giving a fact to support</a:t>
                      </a:r>
                      <a:r>
                        <a:rPr lang="en-US" sz="2800" baseline="0" dirty="0" smtClean="0"/>
                        <a:t> your opinion</a:t>
                      </a:r>
                    </a:p>
                    <a:p>
                      <a:r>
                        <a:rPr lang="en-US" sz="1800" baseline="0" dirty="0" smtClean="0"/>
                        <a:t>“for example”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Putting on </a:t>
                      </a:r>
                      <a:r>
                        <a:rPr lang="en-US" sz="2800" b="1" dirty="0" smtClean="0"/>
                        <a:t>one strap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6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Reasoning: </a:t>
                      </a:r>
                      <a:r>
                        <a:rPr lang="en-US" sz="2800" dirty="0" smtClean="0"/>
                        <a:t>Connecting your evidence back to your claim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Putting on the </a:t>
                      </a:r>
                      <a:r>
                        <a:rPr lang="en-US" sz="2800" b="1" dirty="0" smtClean="0"/>
                        <a:t>other strap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5122054"/>
            <a:ext cx="1607626" cy="1205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9625" y="6274801"/>
            <a:ext cx="3592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entury Gothic"/>
              </a:rPr>
              <a:t>Image from </a:t>
            </a:r>
            <a:r>
              <a:rPr lang="en-US" sz="1600" dirty="0" err="1">
                <a:solidFill>
                  <a:prstClr val="black"/>
                </a:solidFill>
                <a:latin typeface="Century Gothic"/>
              </a:rPr>
              <a:t>coasterbuzz.com</a:t>
            </a:r>
            <a:endParaRPr lang="en-US" sz="1600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70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93375" y="555624"/>
          <a:ext cx="8334376" cy="605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65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Making</a:t>
                      </a:r>
                      <a:r>
                        <a:rPr lang="en-US" sz="2800" baseline="0" dirty="0" smtClean="0"/>
                        <a:t> a</a:t>
                      </a:r>
                      <a:r>
                        <a:rPr lang="en-US" sz="2800" dirty="0" smtClean="0"/>
                        <a:t> Coherent</a:t>
                      </a:r>
                      <a:r>
                        <a:rPr lang="en-US" sz="2800" baseline="0" dirty="0" smtClean="0"/>
                        <a:t> Argument is like…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…Taking your Reader on a Rollercoaster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Claim/reason: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Stating your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Sitting</a:t>
                      </a:r>
                      <a:r>
                        <a:rPr lang="en-US" sz="2800" b="0" dirty="0" smtClean="0"/>
                        <a:t> them</a:t>
                      </a:r>
                      <a:r>
                        <a:rPr lang="en-US" sz="2800" dirty="0" smtClean="0"/>
                        <a:t> in the rollercoaster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75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Evidence: </a:t>
                      </a:r>
                    </a:p>
                    <a:p>
                      <a:r>
                        <a:rPr lang="en-US" sz="2800" dirty="0" smtClean="0"/>
                        <a:t>Giving a fact to support</a:t>
                      </a:r>
                      <a:r>
                        <a:rPr lang="en-US" sz="2800" baseline="0" dirty="0" smtClean="0"/>
                        <a:t> your opinion</a:t>
                      </a:r>
                    </a:p>
                    <a:p>
                      <a:r>
                        <a:rPr lang="en-US" sz="1800" baseline="0" dirty="0" smtClean="0"/>
                        <a:t>“for example”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Putting on </a:t>
                      </a:r>
                      <a:r>
                        <a:rPr lang="en-US" sz="2800" b="1" dirty="0" smtClean="0"/>
                        <a:t>one strap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6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Reasoning: </a:t>
                      </a:r>
                      <a:r>
                        <a:rPr lang="en-US" sz="2800" dirty="0" smtClean="0"/>
                        <a:t>Connecting your evidence back to your claim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Putting on the </a:t>
                      </a:r>
                      <a:r>
                        <a:rPr lang="en-US" sz="2800" b="1" dirty="0" smtClean="0"/>
                        <a:t>other strap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5122054"/>
            <a:ext cx="1607626" cy="1205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9625" y="6274801"/>
            <a:ext cx="3592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entury Gothic"/>
              </a:rPr>
              <a:t>Image from </a:t>
            </a:r>
            <a:r>
              <a:rPr lang="en-US" sz="1600" dirty="0" err="1">
                <a:solidFill>
                  <a:prstClr val="black"/>
                </a:solidFill>
                <a:latin typeface="Century Gothic"/>
              </a:rPr>
              <a:t>coasterbuzz.com</a:t>
            </a:r>
            <a:endParaRPr lang="en-US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 rot="21214961">
            <a:off x="3028552" y="1561924"/>
            <a:ext cx="60724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What happens to </a:t>
            </a:r>
          </a:p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your reader if </a:t>
            </a:r>
          </a:p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you forget to </a:t>
            </a:r>
          </a:p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“strap them in?”</a:t>
            </a:r>
          </a:p>
        </p:txBody>
      </p:sp>
      <p:grpSp>
        <p:nvGrpSpPr>
          <p:cNvPr id="6" name="Group 5"/>
          <p:cNvGrpSpPr/>
          <p:nvPr/>
        </p:nvGrpSpPr>
        <p:grpSpPr>
          <a:xfrm rot="21264688">
            <a:off x="2487985" y="1564251"/>
            <a:ext cx="7108283" cy="3461568"/>
            <a:chOff x="526269" y="2452002"/>
            <a:chExt cx="6207125" cy="3154521"/>
          </a:xfrm>
        </p:grpSpPr>
        <p:sp>
          <p:nvSpPr>
            <p:cNvPr id="7" name="Rectangle 6"/>
            <p:cNvSpPr/>
            <p:nvPr/>
          </p:nvSpPr>
          <p:spPr>
            <a:xfrm>
              <a:off x="526269" y="2479148"/>
              <a:ext cx="6207125" cy="312737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1550273">
              <a:off x="1000334" y="2452002"/>
              <a:ext cx="5302651" cy="31132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What happens to </a:t>
              </a:r>
            </a:p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your reader if </a:t>
              </a:r>
            </a:p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you forget to </a:t>
              </a:r>
            </a:p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“strap them in?”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6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93375" y="555624"/>
          <a:ext cx="8334376" cy="605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65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Making</a:t>
                      </a:r>
                      <a:r>
                        <a:rPr lang="en-US" sz="2800" baseline="0" dirty="0" smtClean="0"/>
                        <a:t> a</a:t>
                      </a:r>
                      <a:r>
                        <a:rPr lang="en-US" sz="2800" dirty="0" smtClean="0"/>
                        <a:t> Coherent</a:t>
                      </a:r>
                      <a:r>
                        <a:rPr lang="en-US" sz="2800" baseline="0" dirty="0" smtClean="0"/>
                        <a:t> Argument is like…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…Taking your Reader on a Rollercoaster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Claim/reason: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Stating your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Sitting</a:t>
                      </a:r>
                      <a:r>
                        <a:rPr lang="en-US" sz="2800" b="0" dirty="0" smtClean="0"/>
                        <a:t> them</a:t>
                      </a:r>
                      <a:r>
                        <a:rPr lang="en-US" sz="2800" dirty="0" smtClean="0"/>
                        <a:t> in the rollercoaster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075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Evidence: </a:t>
                      </a:r>
                    </a:p>
                    <a:p>
                      <a:r>
                        <a:rPr lang="en-US" sz="2800" dirty="0" smtClean="0"/>
                        <a:t>Giving a fact to support</a:t>
                      </a:r>
                      <a:r>
                        <a:rPr lang="en-US" sz="2800" baseline="0" dirty="0" smtClean="0"/>
                        <a:t> your opinion</a:t>
                      </a:r>
                    </a:p>
                    <a:p>
                      <a:r>
                        <a:rPr lang="en-US" sz="1800" baseline="0" dirty="0" smtClean="0"/>
                        <a:t>“for example”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Putting on </a:t>
                      </a:r>
                      <a:r>
                        <a:rPr lang="en-US" sz="2800" b="1" dirty="0" smtClean="0"/>
                        <a:t>one strap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16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Reasoning: </a:t>
                      </a:r>
                      <a:r>
                        <a:rPr lang="en-US" sz="2800" dirty="0" smtClean="0"/>
                        <a:t>Connecting your evidence back to your claim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Putting on the </a:t>
                      </a:r>
                      <a:r>
                        <a:rPr lang="en-US" sz="2800" b="1" dirty="0" smtClean="0"/>
                        <a:t>other strap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5122054"/>
            <a:ext cx="1607626" cy="1205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59625" y="6274801"/>
            <a:ext cx="3592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Century Gothic"/>
              </a:rPr>
              <a:t>Image from </a:t>
            </a:r>
            <a:r>
              <a:rPr lang="en-US" sz="1600" dirty="0" err="1">
                <a:solidFill>
                  <a:prstClr val="black"/>
                </a:solidFill>
                <a:latin typeface="Century Gothic"/>
              </a:rPr>
              <a:t>coasterbuzz.com</a:t>
            </a:r>
            <a:endParaRPr lang="en-US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 rot="21214961">
            <a:off x="3028552" y="1561924"/>
            <a:ext cx="60724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What happens to </a:t>
            </a:r>
          </a:p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your reader if </a:t>
            </a:r>
          </a:p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you forget to </a:t>
            </a:r>
          </a:p>
          <a:p>
            <a:pPr algn="ctr" defTabSz="457200"/>
            <a:r>
              <a:rPr lang="en-US" sz="5400" b="1" dirty="0">
                <a:ln w="12700">
                  <a:solidFill>
                    <a:srgbClr val="636363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“strap them in?”</a:t>
            </a:r>
          </a:p>
        </p:txBody>
      </p:sp>
      <p:grpSp>
        <p:nvGrpSpPr>
          <p:cNvPr id="6" name="Group 5"/>
          <p:cNvGrpSpPr/>
          <p:nvPr/>
        </p:nvGrpSpPr>
        <p:grpSpPr>
          <a:xfrm rot="21264688">
            <a:off x="2487985" y="1564251"/>
            <a:ext cx="7108283" cy="3461568"/>
            <a:chOff x="526269" y="2452002"/>
            <a:chExt cx="6207125" cy="3154521"/>
          </a:xfrm>
        </p:grpSpPr>
        <p:sp>
          <p:nvSpPr>
            <p:cNvPr id="7" name="Rectangle 6"/>
            <p:cNvSpPr/>
            <p:nvPr/>
          </p:nvSpPr>
          <p:spPr>
            <a:xfrm>
              <a:off x="526269" y="2479148"/>
              <a:ext cx="6207125" cy="312737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1550273">
              <a:off x="1000334" y="2452002"/>
              <a:ext cx="5302651" cy="31132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What happens to </a:t>
              </a:r>
            </a:p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your reader if </a:t>
              </a:r>
            </a:p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you forget to </a:t>
              </a:r>
            </a:p>
            <a:p>
              <a:pPr algn="ctr" defTabSz="457200"/>
              <a:r>
                <a:rPr lang="en-US" sz="5400" b="1" dirty="0">
                  <a:ln w="12700">
                    <a:solidFill>
                      <a:srgbClr val="636363">
                        <a:satMod val="155000"/>
                      </a:srgb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/>
                </a:rPr>
                <a:t>“strap them in?”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7975" t="16683" b="5537"/>
          <a:stretch/>
        </p:blipFill>
        <p:spPr>
          <a:xfrm>
            <a:off x="2416197" y="968376"/>
            <a:ext cx="7369457" cy="4671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6196" y="5333963"/>
            <a:ext cx="384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white"/>
                </a:solidFill>
                <a:latin typeface="Century Gothic"/>
              </a:rPr>
              <a:t>Image from </a:t>
            </a:r>
            <a:r>
              <a:rPr lang="en-US" sz="1400" dirty="0" err="1">
                <a:solidFill>
                  <a:prstClr val="white"/>
                </a:solidFill>
                <a:latin typeface="Century Gothic"/>
              </a:rPr>
              <a:t>appsaga.com</a:t>
            </a:r>
            <a:endParaRPr lang="en-US" sz="1400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213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Share-Time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Tell the person next to you: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What’s the difference between claims, evidence, and reasoning?</a:t>
            </a:r>
          </a:p>
        </p:txBody>
      </p:sp>
    </p:spTree>
    <p:extLst>
      <p:ext uri="{BB962C8B-B14F-4D97-AF65-F5344CB8AC3E}">
        <p14:creationId xmlns:p14="http://schemas.microsoft.com/office/powerpoint/2010/main" val="5140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4" y="2304013"/>
            <a:ext cx="5322771" cy="3986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6150" y="83127"/>
            <a:ext cx="1106585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Independent Reading</a:t>
            </a: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Grab an article in </a:t>
            </a: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			your folder </a:t>
            </a:r>
          </a:p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				and read it.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7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17" y="304800"/>
            <a:ext cx="10058402" cy="1219200"/>
          </a:xfrm>
        </p:spPr>
        <p:txBody>
          <a:bodyPr/>
          <a:lstStyle/>
          <a:p>
            <a:r>
              <a:rPr lang="en-US" dirty="0" smtClean="0"/>
              <a:t>MAKE THE FOLLOWING SENTENCES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24000"/>
            <a:ext cx="1159256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 the sentences with parallel words and/or phrases. Write the correct answer on the line.</a:t>
            </a:r>
          </a:p>
          <a:p>
            <a:pPr fontAlgn="base"/>
            <a:r>
              <a:rPr lang="en-US" b="1" dirty="0" smtClean="0"/>
              <a:t>a. </a:t>
            </a:r>
            <a:r>
              <a:rPr lang="en-US" dirty="0" smtClean="0"/>
              <a:t>Collecting </a:t>
            </a:r>
            <a:r>
              <a:rPr lang="en-US" dirty="0"/>
              <a:t>recyclable trash and ____________ the water bottles are </a:t>
            </a:r>
            <a:r>
              <a:rPr lang="en-US" dirty="0" smtClean="0"/>
              <a:t>included </a:t>
            </a:r>
            <a:r>
              <a:rPr lang="en-US" dirty="0"/>
              <a:t>in Simon’s jobs as waste management leader. [also to refill / refilling / refill</a:t>
            </a:r>
            <a:r>
              <a:rPr lang="en-US" dirty="0" smtClean="0"/>
              <a:t>]</a:t>
            </a:r>
          </a:p>
          <a:p>
            <a:pPr fontAlgn="base"/>
            <a:r>
              <a:rPr lang="en-US" dirty="0" smtClean="0"/>
              <a:t>b. </a:t>
            </a:r>
            <a:r>
              <a:rPr lang="en-US" dirty="0"/>
              <a:t>Sweat poured off her face, ran down her neck, and _____________________ as Cheyenne focused intently on picking up trash in her neighborhood. </a:t>
            </a:r>
            <a:r>
              <a:rPr lang="en-US" dirty="0" smtClean="0"/>
              <a:t>[soaked </a:t>
            </a:r>
            <a:r>
              <a:rPr lang="en-US" dirty="0"/>
              <a:t>her shirt / was soaking her shirt / did soak her shirt]</a:t>
            </a:r>
          </a:p>
          <a:p>
            <a:pPr fontAlgn="base"/>
            <a:r>
              <a:rPr lang="en-US" dirty="0" smtClean="0"/>
              <a:t>c. “</a:t>
            </a:r>
            <a:r>
              <a:rPr lang="en-US" dirty="0"/>
              <a:t>My idea of a good time is to ___________ up the back of the car with junk on a Saturday morning and ______________ it to the dump” (Rooney). [loading; taking / load; take / then load; to take]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337273">
            <a:off x="8807526" y="339638"/>
            <a:ext cx="3643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Warm-up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8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684" y="138079"/>
            <a:ext cx="5308315" cy="873303"/>
          </a:xfrm>
        </p:spPr>
        <p:txBody>
          <a:bodyPr/>
          <a:lstStyle/>
          <a:p>
            <a:pPr algn="r"/>
            <a:r>
              <a:rPr lang="en-US" dirty="0" smtClean="0"/>
              <a:t>Write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26" y="333288"/>
            <a:ext cx="11817927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HelveticaNeue-Bold"/>
              </a:rPr>
              <a:t>Reading Response:</a:t>
            </a:r>
          </a:p>
          <a:p>
            <a:pPr marL="0" indent="0">
              <a:buNone/>
            </a:pPr>
            <a:r>
              <a:rPr lang="en-US" sz="3600" dirty="0">
                <a:latin typeface="HelveticaNeue"/>
              </a:rPr>
              <a:t>Reflecting on the pros and cons that you just read, do you think that </a:t>
            </a:r>
            <a:r>
              <a:rPr lang="en-US" sz="3600" dirty="0" smtClean="0">
                <a:latin typeface="HelveticaNeue"/>
              </a:rPr>
              <a:t>playing </a:t>
            </a:r>
            <a:r>
              <a:rPr lang="en-US" sz="3600" dirty="0" err="1" smtClean="0">
                <a:latin typeface="HelveticaNeue"/>
              </a:rPr>
              <a:t>Fortnite</a:t>
            </a:r>
            <a:r>
              <a:rPr lang="en-US" sz="3600" dirty="0" smtClean="0">
                <a:latin typeface="HelveticaNeue"/>
              </a:rPr>
              <a:t> </a:t>
            </a:r>
            <a:r>
              <a:rPr lang="en-US" sz="3600" dirty="0">
                <a:latin typeface="HelveticaNeue"/>
              </a:rPr>
              <a:t>every day is benefitting students, or do you think it is detrimental </a:t>
            </a:r>
            <a:r>
              <a:rPr lang="en-US" sz="3600" dirty="0" smtClean="0">
                <a:latin typeface="HelveticaNeue"/>
              </a:rPr>
              <a:t>to students</a:t>
            </a:r>
            <a:r>
              <a:rPr lang="en-US" sz="3600" dirty="0">
                <a:latin typeface="HelveticaNeue"/>
              </a:rPr>
              <a:t>? </a:t>
            </a:r>
            <a:r>
              <a:rPr lang="en-US" sz="3600" b="1" dirty="0">
                <a:latin typeface="HelveticaNeue"/>
              </a:rPr>
              <a:t>Write a </a:t>
            </a:r>
            <a:r>
              <a:rPr lang="en-US" sz="3600" b="1" dirty="0" smtClean="0">
                <a:latin typeface="HelveticaNeue"/>
              </a:rPr>
              <a:t>introduction and one paragraph response* </a:t>
            </a:r>
            <a:r>
              <a:rPr lang="en-US" sz="3600" dirty="0">
                <a:latin typeface="HelveticaNeue"/>
              </a:rPr>
              <a:t>to explain your thinking. Be sure </a:t>
            </a:r>
            <a:r>
              <a:rPr lang="en-US" sz="3600" dirty="0" smtClean="0">
                <a:latin typeface="HelveticaNeue"/>
              </a:rPr>
              <a:t>to include a lead, background information and a thesis/claim in your introduction and textual </a:t>
            </a:r>
            <a:r>
              <a:rPr lang="en-US" sz="3600" dirty="0">
                <a:latin typeface="HelveticaNeue"/>
              </a:rPr>
              <a:t>evidence from the article to support your response</a:t>
            </a:r>
            <a:r>
              <a:rPr lang="en-US" sz="3600" dirty="0" smtClean="0">
                <a:latin typeface="HelveticaNeue"/>
              </a:rPr>
              <a:t>. Start with stating your opinion then write your response.</a:t>
            </a:r>
          </a:p>
          <a:p>
            <a:pPr marL="0" indent="0">
              <a:buNone/>
            </a:pPr>
            <a:r>
              <a:rPr lang="en-US" sz="3600" b="1" i="1" dirty="0" smtClean="0">
                <a:latin typeface="HelveticaNeue"/>
              </a:rPr>
              <a:t>*8-10 sentences</a:t>
            </a:r>
          </a:p>
          <a:p>
            <a:pPr marL="0" indent="0">
              <a:buNone/>
            </a:pPr>
            <a:endParaRPr lang="en-US" sz="3600" b="1" dirty="0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5303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058402" cy="1011382"/>
          </a:xfrm>
        </p:spPr>
        <p:txBody>
          <a:bodyPr/>
          <a:lstStyle/>
          <a:p>
            <a:r>
              <a:rPr lang="en-US" dirty="0" smtClean="0"/>
              <a:t>Write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11382"/>
            <a:ext cx="11817927" cy="4229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HelveticaNeue-Bold"/>
              </a:rPr>
              <a:t>Reading Response:</a:t>
            </a:r>
          </a:p>
          <a:p>
            <a:pPr marL="0" indent="0">
              <a:buNone/>
            </a:pPr>
            <a:r>
              <a:rPr lang="en-US" sz="3600" dirty="0">
                <a:latin typeface="HelveticaNeue"/>
              </a:rPr>
              <a:t>Reflecting on the pros and cons that you just read, do you think that </a:t>
            </a:r>
            <a:r>
              <a:rPr lang="en-US" sz="3600" dirty="0" smtClean="0">
                <a:latin typeface="HelveticaNeue"/>
              </a:rPr>
              <a:t>playing </a:t>
            </a:r>
            <a:r>
              <a:rPr lang="en-US" sz="3600" dirty="0" err="1" smtClean="0">
                <a:latin typeface="HelveticaNeue"/>
              </a:rPr>
              <a:t>Fortnite</a:t>
            </a:r>
            <a:r>
              <a:rPr lang="en-US" sz="3600" dirty="0" smtClean="0">
                <a:latin typeface="HelveticaNeue"/>
              </a:rPr>
              <a:t> </a:t>
            </a:r>
            <a:r>
              <a:rPr lang="en-US" sz="3600" dirty="0">
                <a:latin typeface="HelveticaNeue"/>
              </a:rPr>
              <a:t>every day is benefitting students, or do you think it is detrimental </a:t>
            </a:r>
            <a:r>
              <a:rPr lang="en-US" sz="3600" dirty="0" smtClean="0">
                <a:latin typeface="HelveticaNeue"/>
              </a:rPr>
              <a:t>to students</a:t>
            </a:r>
            <a:r>
              <a:rPr lang="en-US" sz="3600" dirty="0">
                <a:latin typeface="HelveticaNeue"/>
              </a:rPr>
              <a:t>? </a:t>
            </a:r>
            <a:r>
              <a:rPr lang="en-US" sz="3600" b="1" dirty="0">
                <a:latin typeface="HelveticaNeue"/>
              </a:rPr>
              <a:t>Write a full paragraph </a:t>
            </a:r>
            <a:r>
              <a:rPr lang="en-US" sz="3600" b="1" dirty="0" smtClean="0">
                <a:latin typeface="HelveticaNeue"/>
              </a:rPr>
              <a:t>response* </a:t>
            </a:r>
            <a:r>
              <a:rPr lang="en-US" sz="3600" dirty="0">
                <a:latin typeface="HelveticaNeue"/>
              </a:rPr>
              <a:t>to explain your thinking. Be sure </a:t>
            </a:r>
            <a:r>
              <a:rPr lang="en-US" sz="3600" dirty="0" smtClean="0">
                <a:latin typeface="HelveticaNeue"/>
              </a:rPr>
              <a:t>to include </a:t>
            </a:r>
            <a:r>
              <a:rPr lang="en-US" sz="3600" dirty="0">
                <a:latin typeface="HelveticaNeue"/>
              </a:rPr>
              <a:t>textual evidence from the article to support your response</a:t>
            </a:r>
            <a:r>
              <a:rPr lang="en-US" sz="3600" dirty="0" smtClean="0">
                <a:latin typeface="HelveticaNeue"/>
              </a:rPr>
              <a:t>. Start with stating your opinion then write your response.</a:t>
            </a:r>
          </a:p>
          <a:p>
            <a:pPr marL="0" indent="0">
              <a:buNone/>
            </a:pPr>
            <a:r>
              <a:rPr lang="en-US" sz="3600" b="1" i="1" dirty="0" smtClean="0">
                <a:latin typeface="HelveticaNeue"/>
              </a:rPr>
              <a:t>*8-10 sentences</a:t>
            </a:r>
          </a:p>
          <a:p>
            <a:pPr marL="0" indent="0">
              <a:buNone/>
            </a:pPr>
            <a:endParaRPr lang="en-US" sz="3600" b="1" dirty="0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0687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4" y="2304013"/>
            <a:ext cx="5322771" cy="3986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893" y="317611"/>
            <a:ext cx="111572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Independent Reading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 minutes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7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5" y="1752600"/>
            <a:ext cx="11596255" cy="4229100"/>
          </a:xfrm>
        </p:spPr>
        <p:txBody>
          <a:bodyPr>
            <a:normAutofit/>
          </a:bodyPr>
          <a:lstStyle/>
          <a:p>
            <a:r>
              <a:rPr lang="en-US" sz="4000" dirty="0"/>
              <a:t>Complete the graphic organizer for the </a:t>
            </a:r>
            <a:r>
              <a:rPr lang="en-US" sz="4000" dirty="0" err="1"/>
              <a:t>Fortnite</a:t>
            </a:r>
            <a:r>
              <a:rPr lang="en-US" sz="4000" dirty="0"/>
              <a:t> article</a:t>
            </a:r>
            <a:r>
              <a:rPr lang="en-US" sz="4000" dirty="0" smtClean="0"/>
              <a:t>. (Just the T-chart)</a:t>
            </a:r>
            <a:endParaRPr lang="en-US" sz="4000" dirty="0" smtClean="0"/>
          </a:p>
          <a:p>
            <a:r>
              <a:rPr lang="en-US" sz="4000" dirty="0" smtClean="0"/>
              <a:t>READ “America the Not </a:t>
            </a:r>
            <a:r>
              <a:rPr lang="en-US" sz="4000" dirty="0"/>
              <a:t>S</a:t>
            </a:r>
            <a:r>
              <a:rPr lang="en-US" sz="4000" dirty="0" smtClean="0"/>
              <a:t>o </a:t>
            </a:r>
            <a:r>
              <a:rPr lang="en-US" sz="4000" dirty="0"/>
              <a:t>B</a:t>
            </a:r>
            <a:r>
              <a:rPr lang="en-US" sz="4000" dirty="0" smtClean="0"/>
              <a:t>eautiful” in your textbook</a:t>
            </a:r>
          </a:p>
          <a:p>
            <a:r>
              <a:rPr lang="en-US" sz="4000" dirty="0" smtClean="0"/>
              <a:t>Answer questions 1-8 (Homework)</a:t>
            </a:r>
          </a:p>
        </p:txBody>
      </p:sp>
    </p:spTree>
    <p:extLst>
      <p:ext uri="{BB962C8B-B14F-4D97-AF65-F5344CB8AC3E}">
        <p14:creationId xmlns:p14="http://schemas.microsoft.com/office/powerpoint/2010/main" val="22956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your card compose the following:</a:t>
            </a:r>
          </a:p>
          <a:p>
            <a:pPr lvl="1"/>
            <a:r>
              <a:rPr lang="en-US" dirty="0" smtClean="0"/>
              <a:t>Claim and thesis</a:t>
            </a:r>
          </a:p>
          <a:p>
            <a:pPr lvl="1"/>
            <a:r>
              <a:rPr lang="en-US" dirty="0" smtClean="0"/>
              <a:t>Topic sentence</a:t>
            </a:r>
          </a:p>
          <a:p>
            <a:pPr lvl="1"/>
            <a:r>
              <a:rPr lang="en-US" dirty="0" smtClean="0"/>
              <a:t>Evidence</a:t>
            </a:r>
          </a:p>
          <a:p>
            <a:pPr lvl="1"/>
            <a:r>
              <a:rPr lang="en-US" dirty="0" smtClean="0"/>
              <a:t>Bridge</a:t>
            </a:r>
          </a:p>
          <a:p>
            <a:pPr lvl="1"/>
            <a:r>
              <a:rPr lang="en-US" dirty="0" smtClean="0"/>
              <a:t>Conclusion sentence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99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5120" y="1615440"/>
            <a:ext cx="11653520" cy="4937760"/>
          </a:xfrm>
        </p:spPr>
        <p:txBody>
          <a:bodyPr>
            <a:normAutofit/>
          </a:bodyPr>
          <a:lstStyle/>
          <a:p>
            <a:r>
              <a:rPr lang="en-US" b="1" dirty="0"/>
              <a:t>ELAGSE7RI1: </a:t>
            </a:r>
            <a:r>
              <a:rPr lang="en-US" dirty="0"/>
              <a:t>Cite several pieces of textual evidence to support analysis of what the text says explicitly as well as inferences drawn from the text.</a:t>
            </a:r>
          </a:p>
          <a:p>
            <a:r>
              <a:rPr lang="en-US" b="1" dirty="0"/>
              <a:t>ELAGSE7RI8: </a:t>
            </a:r>
            <a:r>
              <a:rPr lang="en-US" dirty="0"/>
              <a:t>Trace and evaluate the argument and specific claims in a text, assessing whether the reasoning is sound and the evidence is relevant and sufficient to support the claims.</a:t>
            </a:r>
          </a:p>
          <a:p>
            <a:r>
              <a:rPr lang="en-US" b="1" dirty="0"/>
              <a:t>ELAGSE7W1: </a:t>
            </a:r>
            <a:r>
              <a:rPr lang="en-US" dirty="0"/>
              <a:t>Write arguments to support claims with clear reasons and relevant evidence </a:t>
            </a:r>
            <a:endParaRPr lang="en-US" dirty="0" smtClean="0"/>
          </a:p>
          <a:p>
            <a:r>
              <a:rPr lang="en-US" b="1" dirty="0" smtClean="0"/>
              <a:t>LEARNING TARGET </a:t>
            </a:r>
            <a:r>
              <a:rPr lang="en-US" dirty="0" smtClean="0"/>
              <a:t>- </a:t>
            </a:r>
            <a:r>
              <a:rPr lang="en-US" dirty="0"/>
              <a:t>Examine the essential components and organizational structure of a successful essay of argumentation.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09600"/>
          </a:xfrm>
        </p:spPr>
        <p:txBody>
          <a:bodyPr/>
          <a:lstStyle/>
          <a:p>
            <a:r>
              <a:rPr lang="en-US" dirty="0" smtClean="0"/>
              <a:t>What goes in the conclusion?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" y="1066800"/>
            <a:ext cx="10900094" cy="4946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conclusion paragraph is important, as it must close the issue by showing that the topic has been covered thoroughly. It can also include a </a:t>
            </a:r>
            <a:r>
              <a:rPr lang="en-US" b="1" dirty="0" smtClean="0"/>
              <a:t>call to action</a:t>
            </a:r>
            <a:r>
              <a:rPr lang="en-US" dirty="0" smtClean="0"/>
              <a:t>, which is an idea about what people can do about the topic, how people can be warned about the topic, or how they can benefit from the position argued. </a:t>
            </a:r>
          </a:p>
          <a:p>
            <a:r>
              <a:rPr lang="en-US" dirty="0" smtClean="0"/>
              <a:t>Begin by paraphrasing the thesis statement or claim.</a:t>
            </a:r>
          </a:p>
          <a:p>
            <a:r>
              <a:rPr lang="en-US" dirty="0" smtClean="0"/>
              <a:t>Then, present one or two sentences that summarize the reasons and evidence.</a:t>
            </a:r>
          </a:p>
          <a:p>
            <a:r>
              <a:rPr lang="en-US" dirty="0" smtClean="0"/>
              <a:t>Finally, provide a benefit that will result from complying with or heeding the argument. Or provide a </a:t>
            </a:r>
            <a:r>
              <a:rPr lang="en-US" b="1" dirty="0" smtClean="0"/>
              <a:t>call to act </a:t>
            </a:r>
            <a:r>
              <a:rPr lang="en-US" dirty="0" smtClean="0"/>
              <a:t>to move the audience into wanting to make  change.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426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look at an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69720"/>
            <a:ext cx="10058400" cy="4229100"/>
          </a:xfrm>
        </p:spPr>
        <p:txBody>
          <a:bodyPr/>
          <a:lstStyle/>
          <a:p>
            <a:r>
              <a:rPr lang="en-US" dirty="0" smtClean="0"/>
              <a:t>Year round school is the answer to the economic and educational problems in the United States.</a:t>
            </a:r>
            <a:endParaRPr lang="en-US" dirty="0"/>
          </a:p>
          <a:p>
            <a:r>
              <a:rPr lang="en-US" dirty="0" smtClean="0"/>
              <a:t>A year round schedule will prevent students from losing the hard earned knowledge gained during the school year.</a:t>
            </a:r>
            <a:endParaRPr lang="en-US" dirty="0"/>
          </a:p>
          <a:p>
            <a:r>
              <a:rPr lang="en-US" dirty="0" smtClean="0"/>
              <a:t>The nation’s future depends upon having intelligent citizens. Schools must be year round in order to graduate such citizens.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55760" y="1569720"/>
            <a:ext cx="27529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Rephrased thesis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89746" y="2957175"/>
            <a:ext cx="34067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Summarized reasons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1380" y="3944520"/>
            <a:ext cx="34884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Benefit/call to action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574040"/>
            <a:ext cx="9194800" cy="1828800"/>
          </a:xfrm>
        </p:spPr>
        <p:txBody>
          <a:bodyPr/>
          <a:lstStyle/>
          <a:p>
            <a:r>
              <a:rPr lang="en-US" dirty="0" smtClean="0"/>
              <a:t>To Chew or Not To Chew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4235130" y="3032760"/>
            <a:ext cx="6858002" cy="914400"/>
          </a:xfrm>
        </p:spPr>
        <p:txBody>
          <a:bodyPr/>
          <a:lstStyle/>
          <a:p>
            <a:r>
              <a:rPr lang="en-US" dirty="0" smtClean="0"/>
              <a:t>Lets identify elements of argumentative essay.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4" y="2304013"/>
            <a:ext cx="5322771" cy="3986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893" y="317611"/>
            <a:ext cx="111572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Independent Reading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 minutes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9264" y="4536628"/>
            <a:ext cx="8122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Congratulations Jalyn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 rounds is fantastic!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0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5932" y="182880"/>
            <a:ext cx="10058402" cy="894080"/>
          </a:xfrm>
        </p:spPr>
        <p:txBody>
          <a:bodyPr/>
          <a:lstStyle/>
          <a:p>
            <a:r>
              <a:rPr lang="en-US" dirty="0" smtClean="0"/>
              <a:t>Wednesday warmup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3840" y="1315720"/>
            <a:ext cx="11470640" cy="4505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Parallel Lists with Clauses</a:t>
            </a:r>
          </a:p>
          <a:p>
            <a:r>
              <a:rPr lang="en-US" b="1" dirty="0"/>
              <a:t>A clause is a word group that contains both a subject and a verb. </a:t>
            </a:r>
            <a:r>
              <a:rPr lang="en-US" dirty="0"/>
              <a:t>Clauses can stand alone when they express a complete thought (independent clause) or they can need another clause to help them make sense (dependent clause). Sometimes </a:t>
            </a:r>
            <a:r>
              <a:rPr lang="en-US" b="1" dirty="0"/>
              <a:t>a sentence can contain a series of clauses</a:t>
            </a:r>
            <a:r>
              <a:rPr lang="en-US" dirty="0"/>
              <a:t>. In these cases, the clauses </a:t>
            </a:r>
            <a:r>
              <a:rPr lang="en-US" b="1" dirty="0"/>
              <a:t>should be written in parallel form</a:t>
            </a:r>
            <a:r>
              <a:rPr lang="en-US" dirty="0"/>
              <a:t>.</a:t>
            </a:r>
          </a:p>
          <a:p>
            <a:r>
              <a:rPr lang="en-US" b="1" dirty="0"/>
              <a:t>Not Parallel:</a:t>
            </a:r>
            <a:r>
              <a:rPr lang="en-US" dirty="0"/>
              <a:t> The sanitation workers were told that </a:t>
            </a:r>
            <a:r>
              <a:rPr lang="en-US" b="1" dirty="0"/>
              <a:t>long sleeves would protect their skin, goggles would protect their eyes, and to use dust masks to protect their throat and lungs.</a:t>
            </a:r>
            <a:endParaRPr lang="en-US" dirty="0"/>
          </a:p>
          <a:p>
            <a:r>
              <a:rPr lang="en-US" b="1" dirty="0"/>
              <a:t>Parallel:</a:t>
            </a:r>
            <a:r>
              <a:rPr lang="en-US" dirty="0"/>
              <a:t> The sanitation workers were told that </a:t>
            </a:r>
            <a:r>
              <a:rPr lang="en-US" b="1" dirty="0"/>
              <a:t>long sleeves would protect their skin, goggles would protect their eyes, and dust masks would protect their throat and lungs.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2453</TotalTime>
  <Words>2139</Words>
  <Application>Microsoft Office PowerPoint</Application>
  <PresentationFormat>Widescreen</PresentationFormat>
  <Paragraphs>220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Century Gothic</vt:lpstr>
      <vt:lpstr>Franklin Gothic Medium</vt:lpstr>
      <vt:lpstr>HelveticaNeue</vt:lpstr>
      <vt:lpstr>HelveticaNeue-Bold</vt:lpstr>
      <vt:lpstr>Segoe Print</vt:lpstr>
      <vt:lpstr>Wingdings</vt:lpstr>
      <vt:lpstr>Wingdings 2</vt:lpstr>
      <vt:lpstr>Nature Illustration 16x9</vt:lpstr>
      <vt:lpstr>Grid</vt:lpstr>
      <vt:lpstr>Quotable</vt:lpstr>
      <vt:lpstr>ARGUMENTATIVE WRITING</vt:lpstr>
      <vt:lpstr>  Is your writing PARALLEL?</vt:lpstr>
      <vt:lpstr>MAKE THE FOLLOWING SENTENCES PARALLEL</vt:lpstr>
      <vt:lpstr>Standards</vt:lpstr>
      <vt:lpstr>What goes in the conclusion?</vt:lpstr>
      <vt:lpstr>Let’s look at an example</vt:lpstr>
      <vt:lpstr>To Chew or Not To Chew</vt:lpstr>
      <vt:lpstr>PowerPoint Presentation</vt:lpstr>
      <vt:lpstr>Wednesday warmup</vt:lpstr>
      <vt:lpstr>Rewrite the clause </vt:lpstr>
      <vt:lpstr>Punctuation Rules</vt:lpstr>
      <vt:lpstr>Parallel structure – Write Wednesday</vt:lpstr>
      <vt:lpstr>Thursday warm up</vt:lpstr>
      <vt:lpstr>Learning targets</vt:lpstr>
      <vt:lpstr>WORK PERIOD – RHETHORIC </vt:lpstr>
      <vt:lpstr>WORK PERIOD CONTINUED</vt:lpstr>
      <vt:lpstr>Common Assessment </vt:lpstr>
      <vt:lpstr>WORK PERIOD CONTINUED</vt:lpstr>
      <vt:lpstr>WORK PERIOD CONTINUED</vt:lpstr>
      <vt:lpstr>PowerPoint Presentation</vt:lpstr>
      <vt:lpstr>Quick-write </vt:lpstr>
      <vt:lpstr>Quick-write:</vt:lpstr>
      <vt:lpstr>Philosophical Chairs</vt:lpstr>
      <vt:lpstr>Let’s Vote on a Topic</vt:lpstr>
      <vt:lpstr>PowerPoint Presentation</vt:lpstr>
      <vt:lpstr>PowerPoint Presentation</vt:lpstr>
      <vt:lpstr>PowerPoint Presentation</vt:lpstr>
      <vt:lpstr>Share-Time Today</vt:lpstr>
      <vt:lpstr>PowerPoint Presentation</vt:lpstr>
      <vt:lpstr>Write Wednesday</vt:lpstr>
      <vt:lpstr>Write Wednesday</vt:lpstr>
      <vt:lpstr>PowerPoint Presentation</vt:lpstr>
      <vt:lpstr>WORK PERIOD</vt:lpstr>
      <vt:lpstr>Group work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ARGUMENTATIVE WRITING</dc:title>
  <dc:creator>Tammy Holdip</dc:creator>
  <cp:lastModifiedBy>Tammy Holdip</cp:lastModifiedBy>
  <cp:revision>47</cp:revision>
  <cp:lastPrinted>2019-01-24T21:56:06Z</cp:lastPrinted>
  <dcterms:created xsi:type="dcterms:W3CDTF">2019-01-20T14:11:27Z</dcterms:created>
  <dcterms:modified xsi:type="dcterms:W3CDTF">2019-01-31T18:44:47Z</dcterms:modified>
</cp:coreProperties>
</file>